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7" r:id="rId3"/>
    <p:sldMasterId id="2147483739" r:id="rId4"/>
    <p:sldMasterId id="2147483788" r:id="rId5"/>
    <p:sldMasterId id="2147483800" r:id="rId6"/>
    <p:sldMasterId id="2147483812" r:id="rId7"/>
    <p:sldMasterId id="2147483824" r:id="rId8"/>
    <p:sldMasterId id="2147483837" r:id="rId9"/>
    <p:sldMasterId id="2147483861" r:id="rId10"/>
  </p:sldMasterIdLst>
  <p:notesMasterIdLst>
    <p:notesMasterId r:id="rId47"/>
  </p:notesMasterIdLst>
  <p:sldIdLst>
    <p:sldId id="257" r:id="rId11"/>
    <p:sldId id="270" r:id="rId12"/>
    <p:sldId id="327" r:id="rId13"/>
    <p:sldId id="321" r:id="rId14"/>
    <p:sldId id="287" r:id="rId15"/>
    <p:sldId id="359" r:id="rId16"/>
    <p:sldId id="278" r:id="rId17"/>
    <p:sldId id="280" r:id="rId18"/>
    <p:sldId id="281" r:id="rId19"/>
    <p:sldId id="283" r:id="rId20"/>
    <p:sldId id="284" r:id="rId21"/>
    <p:sldId id="366" r:id="rId22"/>
    <p:sldId id="311" r:id="rId23"/>
    <p:sldId id="274" r:id="rId24"/>
    <p:sldId id="313" r:id="rId25"/>
    <p:sldId id="346" r:id="rId26"/>
    <p:sldId id="347" r:id="rId27"/>
    <p:sldId id="348" r:id="rId28"/>
    <p:sldId id="349" r:id="rId29"/>
    <p:sldId id="350" r:id="rId30"/>
    <p:sldId id="352" r:id="rId31"/>
    <p:sldId id="353" r:id="rId32"/>
    <p:sldId id="354" r:id="rId33"/>
    <p:sldId id="344" r:id="rId34"/>
    <p:sldId id="355" r:id="rId35"/>
    <p:sldId id="345" r:id="rId36"/>
    <p:sldId id="362" r:id="rId37"/>
    <p:sldId id="363" r:id="rId38"/>
    <p:sldId id="364" r:id="rId39"/>
    <p:sldId id="342" r:id="rId40"/>
    <p:sldId id="340" r:id="rId41"/>
    <p:sldId id="341" r:id="rId42"/>
    <p:sldId id="360" r:id="rId43"/>
    <p:sldId id="356" r:id="rId44"/>
    <p:sldId id="358" r:id="rId45"/>
    <p:sldId id="36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58" autoAdjust="0"/>
  </p:normalViewPr>
  <p:slideViewPr>
    <p:cSldViewPr>
      <p:cViewPr>
        <p:scale>
          <a:sx n="60" d="100"/>
          <a:sy n="60" d="100"/>
        </p:scale>
        <p:origin x="-1128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8F654-4896-457C-A233-556F6268E701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2747-C5BF-429F-BC80-E648E897A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 size of KB and</a:t>
            </a:r>
            <a:r>
              <a:rPr lang="en-US" baseline="0" dirty="0" smtClean="0"/>
              <a:t> BB unknown, </a:t>
            </a:r>
            <a:r>
              <a:rPr lang="da-DK" sz="1200" dirty="0" smtClean="0">
                <a:latin typeface="Calibri" pitchFamily="34" charset="0"/>
              </a:rPr>
              <a:t>2200 bears in 2007</a:t>
            </a:r>
            <a:r>
              <a:rPr lang="da-DK" sz="1200" baseline="0" dirty="0" smtClean="0">
                <a:latin typeface="Calibri" pitchFamily="34" charset="0"/>
              </a:rPr>
              <a:t> in 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0DA9A7-5B20-47B4-8AB3-04E3647324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 size of KB and</a:t>
            </a:r>
            <a:r>
              <a:rPr lang="en-US" baseline="0" dirty="0" smtClean="0"/>
              <a:t> BB unknown, </a:t>
            </a:r>
            <a:r>
              <a:rPr lang="da-DK" sz="1200" dirty="0" smtClean="0">
                <a:latin typeface="Calibri" pitchFamily="34" charset="0"/>
              </a:rPr>
              <a:t>2200 bears in 2007</a:t>
            </a:r>
            <a:r>
              <a:rPr lang="da-DK" sz="1200" baseline="0" dirty="0" smtClean="0">
                <a:latin typeface="Calibri" pitchFamily="34" charset="0"/>
              </a:rPr>
              <a:t> in 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0DA9A7-5B20-47B4-8AB3-04E3647324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0DA9A7-5B20-47B4-8AB3-04E3647324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BA4043-447C-4156-BFDB-04309FE0F300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combination of displacements and persistence index are the basic components of correlated random walk (CRW)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12747-C5BF-429F-BC80-E648E897A50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mean four day displacement for all bears was 50.0 km (</a:t>
            </a:r>
            <a:r>
              <a:rPr lang="en-US" dirty="0" err="1" smtClean="0"/>
              <a:t>sd</a:t>
            </a:r>
            <a:r>
              <a:rPr lang="en-US" dirty="0" smtClean="0"/>
              <a:t> 20.7), with no significant differences between sex or population. </a:t>
            </a:r>
          </a:p>
          <a:p>
            <a:endParaRPr lang="en-US" dirty="0" smtClean="0"/>
          </a:p>
          <a:p>
            <a:r>
              <a:rPr lang="en-US" dirty="0" smtClean="0"/>
              <a:t>Mean persistence index value (linearity of movement) for adult females (mean 0.43, </a:t>
            </a:r>
            <a:r>
              <a:rPr lang="en-US" dirty="0" err="1" smtClean="0"/>
              <a:t>sd</a:t>
            </a:r>
            <a:r>
              <a:rPr lang="en-US" dirty="0" smtClean="0"/>
              <a:t> 0.23) was significantly higher (more directed) than adult males (mean 0.01, </a:t>
            </a:r>
            <a:r>
              <a:rPr lang="en-US" dirty="0" err="1" smtClean="0"/>
              <a:t>sd</a:t>
            </a:r>
            <a:r>
              <a:rPr lang="en-US" dirty="0" smtClean="0"/>
              <a:t> 0.19, p&lt;0.001) in all years and in both populations. </a:t>
            </a:r>
          </a:p>
          <a:p>
            <a:endParaRPr lang="en-US" dirty="0" smtClean="0"/>
          </a:p>
          <a:p>
            <a:r>
              <a:rPr lang="en-US" dirty="0" smtClean="0"/>
              <a:t>The 95% kernel home ranges for adult females significantly larger than those for adult males in both populations (p=0.001). </a:t>
            </a:r>
          </a:p>
          <a:p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91505A-5757-4428-8552-11AB33A3650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Seasonal regions</a:t>
            </a:r>
            <a:r>
              <a:rPr lang="en-US" baseline="0" dirty="0" smtClean="0"/>
              <a:t> represent 60% of polar bears worldwide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0DA9A7-5B20-47B4-8AB3-04E3647324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do we care about movements at all?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0DA9A7-5B20-47B4-8AB3-04E3647324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DBFD-7862-421C-96EF-B63944ED5C4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70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91E5-9BA0-46C5-9A82-E8F945F573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A06C8-CB24-4234-920E-59EBEEDCCD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1A974-A50B-4A6C-AC4E-1BC762347A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505D-107C-48BB-B914-D8532E410F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91E5-9BA0-46C5-9A82-E8F945F573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A06C8-CB24-4234-920E-59EBEEDCCD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74118-96A7-4EFE-B22A-55104BE204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2ED6-5A50-4D0D-893D-FCD5FCA671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A0C1-3194-42B8-8EB5-93CDE88FD1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9021-990A-4223-824B-A3C5AD1698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EF8AA-01B3-485B-A9BE-93C58515A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A444-1028-4AE7-A1A9-8D7070BBB6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5EFC-326A-4B7E-9AE1-ABF72C4A38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FC3EC-048C-401B-8417-1F19616820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BDBB-FDAB-4F2A-ADE5-529B63DB81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7535-1A55-44D6-BA2E-B4119B7478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2408-B990-44A8-B953-7B31B86BA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BCF85-F7A8-44BC-8EB6-AC8F0D29E6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2E45-24B7-426E-8561-90856C6CC0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2E34-A945-44EF-A3CA-E740E0DC9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84F7-9090-4F7C-8F91-0584BBE7C0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3178-DE28-4DE9-AF1A-CE4E7A87E6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7FC25-6744-4FAD-BBFC-A8CD8F9EC4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B65B-C081-441D-B24E-74115C28F7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1A974-A50B-4A6C-AC4E-1BC762347A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505D-107C-48BB-B914-D8532E410F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5EFC-326A-4B7E-9AE1-ABF72C4A38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FC3EC-048C-401B-8417-1F19616820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A5489-2496-45D5-9616-8799501EB3D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75FF-DB61-4C9F-ADEC-C1D1D2C65D5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FF53-0496-4D67-BDEA-F12ECABB3C1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26C11-EE45-4300-B4DA-E93025F031D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165CB-EAC3-428B-ACCF-5B6B6983171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85D5-1FF7-447B-8BD6-34D99E8CDBD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EAAB2-7FDD-4F6D-82B0-173C0DB0D7F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4B1E4-267B-4B05-9832-D5822A5BAAB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74118-96A7-4EFE-B22A-55104BE204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2ED6-5A50-4D0D-893D-FCD5FCA671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6EEF5-589A-43F4-98AF-BE0B1A2269B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393D0-6586-41CA-B9EB-A91209A82D5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00FAB-73BA-4722-A399-E613C5CEC42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4531F-8862-45E7-AEBB-A513BDBC293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20977-E77C-431E-9F57-BBC578104E4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1EBAC-3CEC-4E2C-84E5-977D0CD8F68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49E2-BF67-448A-BCCA-F3E1F8B5C75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2BF76-013B-4C37-B1EA-B5F5CE8A7B1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6801B-5F95-4C77-80B0-540B321F7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54312-15E5-4F70-8095-6F8ABA087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A0C1-3194-42B8-8EB5-93CDE88FD1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9021-990A-4223-824B-A3C5AD1698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6C97-38F5-4279-BF14-39F008DB7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4A576-7578-475E-85F2-BA2AFCB32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9DB03-399D-4351-B255-06863D9BB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B424-062B-4884-A623-B468548F5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DA751-C913-4C7B-9CDA-210D2F451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286E1-2B87-4EF0-B803-C03C26085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96106-FDB4-4176-9A15-4A23FDD93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FFAC9-F4A4-4BBD-93CC-40319A7F6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BCB25-254F-4760-BEA4-096F4453F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D1FBB-4137-4BDE-8BD2-26494BCFA286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D07EF-FE1B-4E70-B99C-46D9478498E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EF8AA-01B3-485B-A9BE-93C58515A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A444-1028-4AE7-A1A9-8D7070BBB6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729D-0290-4600-B794-30FB0E29BE9B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AA212-A9E1-4CD0-9E0A-675F191AEDD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053ED-D45E-4E9F-9CD8-A4D6C77C58F1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3981C-E4C4-4356-A892-B85E91D0AEE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7B57C-9C6D-41AC-A0E9-5E042C29B856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C6900-E52C-4D40-8B66-6C2FF9613E0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5CAB-3467-469D-8D70-AB6B8C2AB9E4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695F6-0EAD-4FCA-BAD2-F5617A16D4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AA932-9D0F-4897-8E25-5ACB16D6B13F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A521-DE9C-4C6F-B787-2FBE7337102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DB38B-215E-4469-A849-616A0CFCFB06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9E78-2548-41B8-9635-9468A9666E3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4FEC-2258-492D-A516-F2359A48E8F0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8BA8-0277-4F5C-B008-2263921A10F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CB87-08D3-4E3F-8B31-9B02104A1261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FA39C-39E8-4BC1-92AC-92BE52A21FB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EDB9A-48B7-44B1-AD3B-7FFC75422B68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D864B-B982-41D8-859F-7EC4FC5C5B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AB3B-1CF6-4748-9594-EB5DA580B6F5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02AD-20B6-4A50-BD61-8AD8A001EB3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BDBB-FDAB-4F2A-ADE5-529B63DB81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7535-1A55-44D6-BA2E-B4119B7478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790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123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992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66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545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984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983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7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457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6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2408-B990-44A8-B953-7B31B86BA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BCF85-F7A8-44BC-8EB6-AC8F0D29E6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449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385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031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019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4232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0335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679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123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8771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41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2E45-24B7-426E-8561-90856C6CC0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2E34-A945-44EF-A3CA-E740E0DC9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518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5795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91E5-9BA0-46C5-9A82-E8F945F573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A06C8-CB24-4234-920E-59EBEEDCCD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74118-96A7-4EFE-B22A-55104BE204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2ED6-5A50-4D0D-893D-FCD5FCA671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A0C1-3194-42B8-8EB5-93CDE88FD1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9021-990A-4223-824B-A3C5AD1698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EF8AA-01B3-485B-A9BE-93C58515A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A444-1028-4AE7-A1A9-8D7070BBB6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BDBB-FDAB-4F2A-ADE5-529B63DB81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7535-1A55-44D6-BA2E-B4119B7478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2408-B990-44A8-B953-7B31B86BA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BCF85-F7A8-44BC-8EB6-AC8F0D29E6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2E45-24B7-426E-8561-90856C6CC0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2E34-A945-44EF-A3CA-E740E0DC92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84F7-9090-4F7C-8F91-0584BBE7C0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3178-DE28-4DE9-AF1A-CE4E7A87E6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84F7-9090-4F7C-8F91-0584BBE7C0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3178-DE28-4DE9-AF1A-CE4E7A87E6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7FC25-6744-4FAD-BBFC-A8CD8F9EC4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B65B-C081-441D-B24E-74115C28F7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1A974-A50B-4A6C-AC4E-1BC762347A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505D-107C-48BB-B914-D8532E410F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5EFC-326A-4B7E-9AE1-ABF72C4A38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FC3EC-048C-401B-8417-1F19616820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578AA-80DF-46DB-B786-F6C4FE1C20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C3BF6-8D71-4824-94AC-D9A227359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1F950-62ED-4D74-9D79-D213E03B4D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F77C6-4FBF-46E7-8943-7FAB4EF3F4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13C6-8471-4126-9EE9-4B344AEFC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F0B4C-DCA4-458D-918E-414BD51468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3C54A-791B-4580-B76D-C9C6BCC91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7FC25-6744-4FAD-BBFC-A8CD8F9EC4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B65B-C081-441D-B24E-74115C28F7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73F89-0AFE-490A-8CF3-8A9F4AE87D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0828F-1424-41DA-8A4F-918DCAF441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3935-1536-41BA-AEAA-E1F2D3A20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52232-C33B-4A32-BAD0-1382BA3E8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C1434-0AC5-4283-872D-1D6DDE783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  <a:endParaRPr lang="en-US" smtClean="0"/>
          </a:p>
        </p:txBody>
      </p:sp>
      <p:sp>
        <p:nvSpPr>
          <p:cNvPr id="614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12EBD9-1D27-4963-BFC2-1E2C2CCACA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AF0EC0-6C05-40BF-905F-5597500DBD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  <a:endParaRPr lang="en-US" smtClean="0"/>
          </a:p>
        </p:txBody>
      </p:sp>
      <p:sp>
        <p:nvSpPr>
          <p:cNvPr id="614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12EBD9-1D27-4963-BFC2-1E2C2CCACA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AF0EC0-6C05-40BF-905F-5597500DBD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28D01-87CC-4EE0-B42D-84AC745929A0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237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419DB3-9E61-4F60-8AEF-2720483E17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FF277A-9EDA-4DF8-BFB0-9B2132C162B1}" type="datetimeFigureOut">
              <a:rPr lang="da-DK"/>
              <a:pPr>
                <a:defRPr/>
              </a:pPr>
              <a:t>09-05-2014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D6815A-B5FE-46F3-A520-068CBE320BF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0BF1-53D5-47D2-BA94-26407B9C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9BE1-F736-4882-B513-E61D9C28D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47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7EAD0-7983-4D91-A678-E64AD27BB794}" type="datetimeFigureOut">
              <a:rPr lang="da-DK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09-05-2014</a:t>
            </a:fld>
            <a:endParaRPr lang="da-DK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5036-D0D8-4A5B-A6D4-21DEE551F3A7}" type="slidenum">
              <a:rPr lang="da-DK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825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  <a:endParaRPr lang="en-US" smtClean="0"/>
          </a:p>
        </p:txBody>
      </p:sp>
      <p:sp>
        <p:nvSpPr>
          <p:cNvPr id="614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12EBD9-1D27-4963-BFC2-1E2C2CCACA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AF0EC0-6C05-40BF-905F-5597500DBD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D68733-F7E2-494C-86FA-F9A89860361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14312"/>
            <a:ext cx="9144000" cy="731341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12.xml"/><Relationship Id="rId1" Type="http://schemas.openxmlformats.org/officeDocument/2006/relationships/video" Target="file:///C:\Users\Kristin\Desktop\Kristin%20Laidre%20NASA%202014\movie2.2010.avi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7.xml"/><Relationship Id="rId1" Type="http://schemas.openxmlformats.org/officeDocument/2006/relationships/video" Target="file:///C:\Users\Kristin\Desktop\Kristin%20Laidre%20NASA%202014\polar_bears_and_sea_ice_test.mo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7"/>
          <p:cNvGrpSpPr>
            <a:grpSpLocks/>
          </p:cNvGrpSpPr>
          <p:nvPr/>
        </p:nvGrpSpPr>
        <p:grpSpPr bwMode="auto">
          <a:xfrm>
            <a:off x="304800" y="188913"/>
            <a:ext cx="8766422" cy="4438689"/>
            <a:chOff x="-93608" y="188639"/>
            <a:chExt cx="9590701" cy="5512086"/>
          </a:xfrm>
        </p:grpSpPr>
        <p:sp>
          <p:nvSpPr>
            <p:cNvPr id="43012" name="Text Box 5"/>
            <p:cNvSpPr txBox="1">
              <a:spLocks noChangeArrowheads="1"/>
            </p:cNvSpPr>
            <p:nvPr/>
          </p:nvSpPr>
          <p:spPr bwMode="auto">
            <a:xfrm>
              <a:off x="5659" y="188639"/>
              <a:ext cx="9491434" cy="1796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dirty="0" smtClean="0">
                  <a:solidFill>
                    <a:prstClr val="white"/>
                  </a:solidFill>
                </a:rPr>
                <a:t>Climate change, sea ice, and polar bears in Greenland</a:t>
              </a:r>
              <a:endParaRPr 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-93608" y="5050976"/>
              <a:ext cx="9420228" cy="64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a-DK" sz="2800" b="1" dirty="0">
                  <a:solidFill>
                    <a:srgbClr val="1F497D">
                      <a:lumMod val="75000"/>
                    </a:srgbClr>
                  </a:solidFill>
                </a:rPr>
                <a:t>Kristin L. </a:t>
              </a:r>
              <a:r>
                <a:rPr lang="da-DK" sz="2800" b="1" dirty="0" smtClean="0">
                  <a:solidFill>
                    <a:srgbClr val="1F497D">
                      <a:lumMod val="75000"/>
                    </a:srgbClr>
                  </a:solidFill>
                </a:rPr>
                <a:t>Laidre, Harry Stern, Erik W. Born, Øystein Wiig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00000">
            <a:off x="8615390" y="6297225"/>
            <a:ext cx="7825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 smtClean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F Ugarte</a:t>
            </a:r>
            <a:endParaRPr lang="da-DK" sz="1200" dirty="0">
              <a:solidFill>
                <a:prstClr val="white">
                  <a:lumMod val="85000"/>
                </a:prstClr>
              </a:solidFill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38800" y="5943599"/>
            <a:ext cx="3276600" cy="762001"/>
            <a:chOff x="5562600" y="4419599"/>
            <a:chExt cx="3276600" cy="762001"/>
          </a:xfrm>
        </p:grpSpPr>
        <p:pic>
          <p:nvPicPr>
            <p:cNvPr id="7" name="Picture 7" descr="Greenland%20GOV%20Logo.jpg"/>
            <p:cNvPicPr>
              <a:picLocks noChangeAspect="1"/>
            </p:cNvPicPr>
            <p:nvPr/>
          </p:nvPicPr>
          <p:blipFill>
            <a:blip r:embed="rId3" cstate="print"/>
            <a:srcRect l="75153"/>
            <a:stretch>
              <a:fillRect/>
            </a:stretch>
          </p:blipFill>
          <p:spPr bwMode="auto">
            <a:xfrm>
              <a:off x="5562600" y="4419599"/>
              <a:ext cx="685800" cy="739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Greenland%20GOV%20Logo.jpg"/>
            <p:cNvPicPr>
              <a:picLocks noChangeAspect="1"/>
            </p:cNvPicPr>
            <p:nvPr/>
          </p:nvPicPr>
          <p:blipFill>
            <a:blip r:embed="rId4" cstate="print"/>
            <a:srcRect r="31799" b="25896"/>
            <a:stretch>
              <a:fillRect/>
            </a:stretch>
          </p:blipFill>
          <p:spPr bwMode="auto">
            <a:xfrm>
              <a:off x="6324600" y="4449886"/>
              <a:ext cx="2514600" cy="73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6" descr="D:\narwhal poster\logos\ginr\Natfar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1" y="5853413"/>
            <a:ext cx="967255" cy="83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://cdn.washington.edu/marketing/files/2012/09/centered-stack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5836355"/>
            <a:ext cx="1676400" cy="869245"/>
          </a:xfrm>
          <a:prstGeom prst="rect">
            <a:avLst/>
          </a:prstGeom>
          <a:noFill/>
        </p:spPr>
      </p:pic>
      <p:pic>
        <p:nvPicPr>
          <p:cNvPr id="32772" name="Picture 4" descr="http://mundaylab.umd.edu/wp-content/uploads/Nasa-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5804428"/>
            <a:ext cx="1143000" cy="9773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71800" y="5867401"/>
            <a:ext cx="1066800" cy="830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Greenland Institute </a:t>
            </a:r>
          </a:p>
          <a:p>
            <a:r>
              <a:rPr lang="en-US" sz="1200" b="1" dirty="0" smtClean="0">
                <a:solidFill>
                  <a:srgbClr val="00B050"/>
                </a:solidFill>
              </a:rPr>
              <a:t>of Natural </a:t>
            </a:r>
          </a:p>
          <a:p>
            <a:r>
              <a:rPr lang="en-US" sz="1200" b="1" dirty="0" smtClean="0">
                <a:solidFill>
                  <a:srgbClr val="00B050"/>
                </a:solidFill>
              </a:rPr>
              <a:t>Resources</a:t>
            </a:r>
            <a:endParaRPr lang="en-US" sz="1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 rot="16200000">
            <a:off x="8568532" y="6296818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 Laidre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1400" y="990600"/>
            <a:ext cx="1381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Females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>
            <a:grpSpLocks/>
          </p:cNvGrpSpPr>
          <p:nvPr/>
        </p:nvGrpSpPr>
        <p:grpSpPr bwMode="auto">
          <a:xfrm>
            <a:off x="-101600" y="0"/>
            <a:ext cx="9347200" cy="6858000"/>
            <a:chOff x="-226665" y="-166328"/>
            <a:chExt cx="9345810" cy="6858000"/>
          </a:xfrm>
        </p:grpSpPr>
        <p:pic>
          <p:nvPicPr>
            <p:cNvPr id="59396" name="Billede 2" descr="Bear ear tag EWBorn EG.jpg"/>
            <p:cNvPicPr>
              <a:picLocks noChangeAspect="1"/>
            </p:cNvPicPr>
            <p:nvPr/>
          </p:nvPicPr>
          <p:blipFill>
            <a:blip r:embed="rId2" cstate="print"/>
            <a:srcRect r="2751" b="4851"/>
            <a:stretch>
              <a:fillRect/>
            </a:stretch>
          </p:blipFill>
          <p:spPr bwMode="auto">
            <a:xfrm>
              <a:off x="-226665" y="-166328"/>
              <a:ext cx="934581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Lige forbindelse 3"/>
            <p:cNvCxnSpPr/>
            <p:nvPr/>
          </p:nvCxnSpPr>
          <p:spPr>
            <a:xfrm>
              <a:off x="2411368" y="5805847"/>
              <a:ext cx="172853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398" name="Tekstboks 15"/>
            <p:cNvSpPr txBox="1">
              <a:spLocks noChangeArrowheads="1"/>
            </p:cNvSpPr>
            <p:nvPr/>
          </p:nvSpPr>
          <p:spPr bwMode="auto">
            <a:xfrm>
              <a:off x="2843808" y="5271591"/>
              <a:ext cx="9396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>
                  <a:solidFill>
                    <a:prstClr val="black"/>
                  </a:solidFill>
                </a:rPr>
                <a:t>10 cm</a:t>
              </a:r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59395" name="Billede 1" descr="P1010435_ØW.jpg"/>
          <p:cNvPicPr>
            <a:picLocks noChangeAspect="1"/>
          </p:cNvPicPr>
          <p:nvPr/>
        </p:nvPicPr>
        <p:blipFill>
          <a:blip r:embed="rId3" cstate="print"/>
          <a:srcRect l="22508" r="23244" b="13889"/>
          <a:stretch>
            <a:fillRect/>
          </a:stretch>
        </p:blipFill>
        <p:spPr bwMode="auto">
          <a:xfrm>
            <a:off x="7092950" y="4681538"/>
            <a:ext cx="19431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476672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Males only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00000">
            <a:off x="8675463" y="6296818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 Laidre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2" y="457200"/>
            <a:ext cx="431139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</a:rPr>
              <a:t>What is ‘Pack ice’?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Sea ice unattached to 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Dynamic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Moves &gt;20 km/day in West Greenland, &gt;70km/day in East Greenland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9-10% decrease/decade</a:t>
            </a:r>
          </a:p>
        </p:txBody>
      </p:sp>
      <p:pic>
        <p:nvPicPr>
          <p:cNvPr id="5" name="Picture 4" descr="colorba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6164580"/>
            <a:ext cx="2468880" cy="693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AMSR-E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movie2.201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343400" y="228600"/>
            <a:ext cx="4572000" cy="640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3800" y="1752600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54102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Figure 1 map April and May on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0"/>
            <a:ext cx="5121275" cy="657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539552" y="1628800"/>
            <a:ext cx="31686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Compare of adult males and adult females (n=23/26)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Baffin Bay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US" sz="2400" dirty="0">
                <a:solidFill>
                  <a:srgbClr val="000000"/>
                </a:solidFill>
              </a:rPr>
              <a:t>East </a:t>
            </a:r>
            <a:r>
              <a:rPr lang="en-US" sz="2400" dirty="0" smtClean="0">
                <a:solidFill>
                  <a:srgbClr val="000000"/>
                </a:solidFill>
              </a:rPr>
              <a:t>Greenland </a:t>
            </a:r>
            <a:r>
              <a:rPr lang="en-US" sz="2400" dirty="0">
                <a:solidFill>
                  <a:srgbClr val="000000"/>
                </a:solidFill>
              </a:rPr>
              <a:t>during the mating period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April-May pack 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Data from 2007-2011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520" y="260648"/>
            <a:ext cx="5082480" cy="854968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/>
              <a:t>1. Male and female movement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83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Primary prey for polar bears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 the ringed seal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spring, ringed seals occupy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lairs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 sit at breathing holes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Sea ice is a critical platform for feeding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6787" name="TextBox 2"/>
          <p:cNvSpPr txBox="1">
            <a:spLocks noChangeArrowheads="1"/>
          </p:cNvSpPr>
          <p:nvPr/>
        </p:nvSpPr>
        <p:spPr bwMode="auto">
          <a:xfrm>
            <a:off x="8077200" y="6611938"/>
            <a:ext cx="1092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808080"/>
                </a:solidFill>
                <a:latin typeface="Arial" charset="0"/>
              </a:rPr>
              <a:t>Photo: O. Wiig</a:t>
            </a:r>
          </a:p>
        </p:txBody>
      </p:sp>
      <p:pic>
        <p:nvPicPr>
          <p:cNvPr id="4" name="Picture 3" descr="IMG_6245_kill of 74764 and 2 yearli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480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IMG_64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n Arrow 2"/>
          <p:cNvSpPr/>
          <p:nvPr/>
        </p:nvSpPr>
        <p:spPr>
          <a:xfrm>
            <a:off x="7451725" y="4581525"/>
            <a:ext cx="360363" cy="935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0800000">
            <a:off x="2195513" y="1557338"/>
            <a:ext cx="360362" cy="93503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250825" y="404813"/>
            <a:ext cx="8713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Spring is also a critical period for breeding pair formation and mating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6200000">
            <a:off x="8566944" y="5816475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 Laidre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IMG_6448.JPG"/>
          <p:cNvPicPr>
            <a:picLocks noChangeAspect="1"/>
          </p:cNvPicPr>
          <p:nvPr/>
        </p:nvPicPr>
        <p:blipFill>
          <a:blip r:embed="rId3" cstate="print">
            <a:lum bright="-3000"/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288" y="1371600"/>
            <a:ext cx="87487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We compared: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2800" dirty="0" smtClean="0">
                <a:solidFill>
                  <a:srgbClr val="000000"/>
                </a:solidFill>
              </a:rPr>
              <a:t>Four-day </a:t>
            </a:r>
            <a:r>
              <a:rPr lang="en-US" sz="2800" dirty="0">
                <a:solidFill>
                  <a:srgbClr val="000000"/>
                </a:solidFill>
              </a:rPr>
              <a:t>and hourly velocities (displacement) 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2) Linearity of movements (persistence </a:t>
            </a:r>
            <a:r>
              <a:rPr lang="en-US" sz="2800" dirty="0" smtClean="0">
                <a:solidFill>
                  <a:srgbClr val="000000"/>
                </a:solidFill>
              </a:rPr>
              <a:t>index - </a:t>
            </a:r>
            <a:r>
              <a:rPr lang="en-US" sz="2800" dirty="0" smtClean="0">
                <a:solidFill>
                  <a:prstClr val="black"/>
                </a:solidFill>
              </a:rPr>
              <a:t>mean cosine of the turning angles between consecutive steps)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3) Kernel </a:t>
            </a:r>
            <a:r>
              <a:rPr lang="en-US" sz="2800" dirty="0" smtClean="0">
                <a:solidFill>
                  <a:srgbClr val="000000"/>
                </a:solidFill>
              </a:rPr>
              <a:t>breeding range sizes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4) Sex-specific sea ice habitat </a:t>
            </a:r>
            <a:r>
              <a:rPr lang="en-US" sz="2800" dirty="0" smtClean="0">
                <a:solidFill>
                  <a:srgbClr val="000000"/>
                </a:solidFill>
              </a:rPr>
              <a:t>selection (SSMI and AMSR-E)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227763" y="1557338"/>
            <a:ext cx="865187" cy="6477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53200" y="990600"/>
            <a:ext cx="228600" cy="68580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DisplacementPersistenceBoxplots200720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173538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5508625" y="260350"/>
            <a:ext cx="345598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Median value, 25% and 75% </a:t>
            </a:r>
            <a:r>
              <a:rPr lang="en-US" sz="2000" dirty="0" err="1">
                <a:solidFill>
                  <a:srgbClr val="000000"/>
                </a:solidFill>
              </a:rPr>
              <a:t>interquartile</a:t>
            </a:r>
            <a:r>
              <a:rPr lang="en-US" sz="2000" dirty="0">
                <a:solidFill>
                  <a:srgbClr val="000000"/>
                </a:solidFill>
              </a:rPr>
              <a:t> range for: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(a) 4-day displacement values in km,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(b) Linearity of movement (persistence index)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(c) 95% kernel home range (km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372224" y="2308260"/>
            <a:ext cx="2068964" cy="4001060"/>
            <a:chOff x="6372200" y="2060848"/>
            <a:chExt cx="2068472" cy="4000449"/>
          </a:xfrm>
        </p:grpSpPr>
        <p:sp>
          <p:nvSpPr>
            <p:cNvPr id="72709" name="TextBox 3"/>
            <p:cNvSpPr txBox="1">
              <a:spLocks noChangeArrowheads="1"/>
            </p:cNvSpPr>
            <p:nvPr/>
          </p:nvSpPr>
          <p:spPr bwMode="auto">
            <a:xfrm>
              <a:off x="6372200" y="2060848"/>
              <a:ext cx="2068472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0000"/>
                  </a:solidFill>
                </a:rPr>
                <a:t>NOT SIGNIFICANT</a:t>
              </a:r>
            </a:p>
          </p:txBody>
        </p:sp>
        <p:sp>
          <p:nvSpPr>
            <p:cNvPr id="72710" name="TextBox 4"/>
            <p:cNvSpPr txBox="1">
              <a:spLocks noChangeArrowheads="1"/>
            </p:cNvSpPr>
            <p:nvPr/>
          </p:nvSpPr>
          <p:spPr bwMode="auto">
            <a:xfrm>
              <a:off x="6516217" y="4005064"/>
              <a:ext cx="1037216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</a:rPr>
                <a:t>P&lt;0.001</a:t>
              </a:r>
            </a:p>
          </p:txBody>
        </p:sp>
        <p:sp>
          <p:nvSpPr>
            <p:cNvPr id="72711" name="TextBox 5"/>
            <p:cNvSpPr txBox="1">
              <a:spLocks noChangeArrowheads="1"/>
            </p:cNvSpPr>
            <p:nvPr/>
          </p:nvSpPr>
          <p:spPr bwMode="auto">
            <a:xfrm>
              <a:off x="6516217" y="5661248"/>
              <a:ext cx="1037216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</a:rPr>
                <a:t>P&lt;0.001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81000" y="762000"/>
            <a:ext cx="84248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Adult females moved in significantly more linear paths and had significantly larger breeding ranges than adult males.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Significant in all years and for both populations.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 rot="16200000">
            <a:off x="8627833" y="5877968"/>
            <a:ext cx="755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 smtClean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Laidre</a:t>
            </a:r>
            <a:endParaRPr lang="da-DK" sz="1200" dirty="0">
              <a:solidFill>
                <a:prstClr val="white">
                  <a:lumMod val="85000"/>
                </a:prst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81000" y="457200"/>
            <a:ext cx="842486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Results independent of female reproductive availability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Year was not a significant covariate in explaining variation in linearity of movement.</a:t>
            </a: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Result of sex-specific habitat selection?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IMG_0903.JPG"/>
          <p:cNvPicPr>
            <a:picLocks noChangeAspect="1"/>
          </p:cNvPicPr>
          <p:nvPr/>
        </p:nvPicPr>
        <p:blipFill>
          <a:blip r:embed="rId2" cstate="print"/>
          <a:srcRect l="33333" t="29630" r="9877" b="9259"/>
          <a:stretch>
            <a:fillRect/>
          </a:stretch>
        </p:blipFill>
        <p:spPr>
          <a:xfrm>
            <a:off x="380999" y="1295400"/>
            <a:ext cx="3930073" cy="2819400"/>
          </a:xfrm>
          <a:prstGeom prst="rect">
            <a:avLst/>
          </a:prstGeom>
        </p:spPr>
      </p:pic>
      <p:pic>
        <p:nvPicPr>
          <p:cNvPr id="8" name="Picture 7" descr="IMG_6233_female yearling D7304 of 74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270000"/>
            <a:ext cx="4343400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733800"/>
            <a:ext cx="1493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Cubs of Year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3810000"/>
            <a:ext cx="102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Yearling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521829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5652120" y="686301"/>
            <a:ext cx="295213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prstClr val="black"/>
                </a:solidFill>
              </a:rPr>
              <a:t>19 sub-populations of polar bears worldwide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prstClr val="black"/>
                </a:solidFill>
              </a:rPr>
              <a:t>3 in West Greenland (based on satellite telemetry + genetic studies)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a-DK" sz="2400" dirty="0"/>
              <a:t>Kane Basin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a-DK" sz="2400" dirty="0"/>
              <a:t>Baffin Bay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a-DK" sz="2400" dirty="0"/>
              <a:t>Davis </a:t>
            </a:r>
            <a:r>
              <a:rPr lang="da-DK" sz="2400" dirty="0" smtClean="0"/>
              <a:t>Strait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a-DK" sz="2400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400" dirty="0" smtClean="0"/>
              <a:t>1 in East Greenland</a:t>
            </a:r>
            <a:endParaRPr lang="da-DK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5238" y="6488668"/>
            <a:ext cx="390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IUCN Polar Bear Specialist Group </a:t>
            </a:r>
            <a:r>
              <a:rPr lang="en-US" dirty="0">
                <a:solidFill>
                  <a:prstClr val="black"/>
                </a:solidFill>
              </a:rPr>
              <a:t>(2009)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3352800" y="43434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438400" y="3733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32656"/>
            <a:ext cx="64389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6519446"/>
            <a:ext cx="169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black"/>
                </a:solidFill>
              </a:rPr>
              <a:t>Durner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et al. 2009</a:t>
            </a:r>
          </a:p>
        </p:txBody>
      </p:sp>
      <p:sp>
        <p:nvSpPr>
          <p:cNvPr id="4" name="Left Arrow 3"/>
          <p:cNvSpPr/>
          <p:nvPr/>
        </p:nvSpPr>
        <p:spPr>
          <a:xfrm>
            <a:off x="6372200" y="2780928"/>
            <a:ext cx="1368152" cy="5040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6200000">
            <a:off x="3758952" y="813048"/>
            <a:ext cx="1368152" cy="5040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562600"/>
            <a:ext cx="640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Explained by difference in sea ice regimes?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533400" y="228600"/>
            <a:ext cx="81369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Sea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ice: AMSR-E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instrument on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NASA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Aqua satellite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Linear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mixed effects models of bear presence as a function of: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sea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ice concentration (%) at 3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scales (at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bear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two buffers)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distance to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sea ice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edge (15% and 50% sea ice)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distance to shore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AMSRexam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200400"/>
            <a:ext cx="5617029" cy="3931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096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Strong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preference by both sexes for high sea ice concentrations at several spatial scales.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strength of preference for both sexes for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habitat covariates.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IMG_0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3048000"/>
            <a:ext cx="5292079" cy="352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6" descr="IMG_056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243"/>
            <a:ext cx="9144000" cy="609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144463" y="332656"/>
            <a:ext cx="874871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Differences </a:t>
            </a:r>
            <a:r>
              <a:rPr lang="en-US" sz="2400" b="1" dirty="0" smtClean="0">
                <a:solidFill>
                  <a:srgbClr val="000000"/>
                </a:solidFill>
              </a:rPr>
              <a:t>related to encounter rates?</a:t>
            </a:r>
            <a:endParaRPr lang="en-US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Females –Linear movement maximizes probability of encountering  sparsely distributed, low-probability prey (i.e</a:t>
            </a:r>
            <a:r>
              <a:rPr lang="en-US" sz="2400" dirty="0" smtClean="0">
                <a:solidFill>
                  <a:srgbClr val="000000"/>
                </a:solidFill>
              </a:rPr>
              <a:t>., </a:t>
            </a:r>
            <a:r>
              <a:rPr lang="en-US" sz="2400" dirty="0" smtClean="0">
                <a:solidFill>
                  <a:srgbClr val="000000"/>
                </a:solidFill>
              </a:rPr>
              <a:t>seals)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Males – </a:t>
            </a:r>
            <a:r>
              <a:rPr lang="en-US" sz="2400" dirty="0" smtClean="0">
                <a:solidFill>
                  <a:srgbClr val="000000"/>
                </a:solidFill>
              </a:rPr>
              <a:t>“Semi </a:t>
            </a:r>
            <a:r>
              <a:rPr lang="en-US" sz="2400" dirty="0" smtClean="0">
                <a:solidFill>
                  <a:srgbClr val="000000"/>
                </a:solidFill>
              </a:rPr>
              <a:t>-territorial” movement leads to sufficient probability of encounter with mobile females </a:t>
            </a:r>
            <a:r>
              <a:rPr lang="en-US" sz="2400" dirty="0">
                <a:solidFill>
                  <a:srgbClr val="000000"/>
                </a:solidFill>
              </a:rPr>
              <a:t>while </a:t>
            </a:r>
            <a:r>
              <a:rPr lang="en-US" sz="2400" dirty="0" smtClean="0">
                <a:solidFill>
                  <a:srgbClr val="000000"/>
                </a:solidFill>
              </a:rPr>
              <a:t>minimizing probability of male-male competition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6200000">
            <a:off x="8566944" y="5816475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 Laidre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95600" y="6477000"/>
            <a:ext cx="6248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Laidre et al. 2012. </a:t>
            </a:r>
            <a:r>
              <a:rPr lang="en-GB" sz="2000" u="sng" dirty="0" smtClean="0">
                <a:solidFill>
                  <a:prstClr val="black"/>
                </a:solidFill>
              </a:rPr>
              <a:t>Proceedings of the Royal Academy B.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530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59832" y="3512240"/>
            <a:ext cx="315720" cy="20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latin typeface="Arial" charset="0"/>
                <a:cs typeface="Arial" charset="0"/>
              </a:rPr>
              <a:t>BB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1" y="3048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cs typeface="Arial" charset="0"/>
              </a:rPr>
              <a:t>2. Resource selection in East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Greenland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1752600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No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assessment of this population has even been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conducted.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Telemetry data in NE Greenland from 1990s and 2007-08.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Quantify resource use and possible changes over decades.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57800" y="6457890"/>
            <a:ext cx="41148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Laidre et al. In review. </a:t>
            </a:r>
            <a:r>
              <a:rPr lang="en-GB" sz="2000" u="sng" dirty="0" smtClean="0">
                <a:solidFill>
                  <a:prstClr val="black"/>
                </a:solidFill>
              </a:rPr>
              <a:t>Polar Biology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88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lar_bears_and_sea_ice_test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172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With assistance from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Hyperwall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team, AMSR-E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335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AMSR-E and SSMI sea ice habitat covariates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Habitat selection, maternity </a:t>
            </a:r>
            <a:r>
              <a:rPr lang="en-US" sz="2400" dirty="0" err="1" smtClean="0"/>
              <a:t>denning</a:t>
            </a:r>
            <a:r>
              <a:rPr lang="en-US" sz="2400" dirty="0" smtClean="0"/>
              <a:t> timing and site selection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Only adult females with collars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Contrast 1990s with 2000s</a:t>
            </a:r>
            <a:endParaRPr lang="en-US" sz="2400" dirty="0"/>
          </a:p>
        </p:txBody>
      </p:sp>
      <p:pic>
        <p:nvPicPr>
          <p:cNvPr id="5" name="Picture 4" descr="Figure1mainmap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228600"/>
            <a:ext cx="5181600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Availability of sea ice in East Greenland, 1979 - 2013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East Greenland_b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219200"/>
            <a:ext cx="7696200" cy="4810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1905000"/>
            <a:ext cx="187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Fall freeze up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953000"/>
            <a:ext cx="2184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Spring break up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3352800"/>
            <a:ext cx="3605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Duration of ice free season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SSM/I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2000s, adult females located significantly closer (100-150 km) to open water in all seasons than in 1990s. </a:t>
            </a:r>
          </a:p>
          <a:p>
            <a:r>
              <a:rPr lang="en-US" dirty="0" smtClean="0"/>
              <a:t>In 2000s, adult females used areas with &lt;60% sea ice concentration two months longer than females in the 1990s. </a:t>
            </a:r>
          </a:p>
        </p:txBody>
      </p:sp>
      <p:pic>
        <p:nvPicPr>
          <p:cNvPr id="4" name="Picture 3" descr="IMG_0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3886200"/>
            <a:ext cx="4149079" cy="276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ck-4pane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"/>
            <a:ext cx="6477000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9000" y="152400"/>
            <a:ext cx="1814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1990s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2000s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38800" y="6477000"/>
            <a:ext cx="41148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prstClr val="black"/>
                </a:solidFill>
              </a:rPr>
              <a:t>Laidre et al. In review. </a:t>
            </a:r>
            <a:r>
              <a:rPr lang="en-GB" u="sng" dirty="0" smtClean="0">
                <a:solidFill>
                  <a:prstClr val="black"/>
                </a:solidFill>
              </a:rPr>
              <a:t>Polar Biology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SSM/I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521829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5652120" y="686301"/>
            <a:ext cx="295213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800" b="1" dirty="0" smtClean="0">
                <a:solidFill>
                  <a:prstClr val="black"/>
                </a:solidFill>
              </a:rPr>
              <a:t>Objectives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400" dirty="0" smtClean="0">
                <a:solidFill>
                  <a:prstClr val="black"/>
                </a:solidFill>
              </a:rPr>
              <a:t>Evaluate change in polar bear sea ice habitat in the Arctic</a:t>
            </a:r>
            <a:endParaRPr lang="da-DK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 smtClean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a-DK" sz="2400" dirty="0" smtClean="0"/>
              <a:t>Quantify and predict sea ice loss impacts for sub-populations of polar bears in Greenland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2400" dirty="0">
              <a:solidFill>
                <a:prstClr val="black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3352800" y="43434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438400" y="3733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52400"/>
            <a:ext cx="7924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3. Circumpolar trends in sea ice habitat loss </a:t>
            </a:r>
          </a:p>
          <a:p>
            <a:endParaRPr lang="en-US" dirty="0"/>
          </a:p>
          <a:p>
            <a:r>
              <a:rPr lang="en-US" sz="2000" dirty="0" smtClean="0"/>
              <a:t>Timing of sea ice formation and recession is critical.</a:t>
            </a:r>
          </a:p>
          <a:p>
            <a:endParaRPr lang="en-US" sz="2000" dirty="0" smtClean="0"/>
          </a:p>
          <a:p>
            <a:r>
              <a:rPr lang="en-US" sz="2000" dirty="0" smtClean="0"/>
              <a:t>Calculated dates of spring sea ice retreat and fall sea ice advance using SSM/I satellite data (1979-2013).</a:t>
            </a:r>
          </a:p>
          <a:p>
            <a:endParaRPr lang="en-US" sz="2000" dirty="0"/>
          </a:p>
          <a:p>
            <a:r>
              <a:rPr lang="en-US" sz="2000" dirty="0" smtClean="0"/>
              <a:t>Encompasses change in the seasonal open-water period.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877664"/>
            <a:ext cx="4701562" cy="3523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24400" y="6519446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Partial support: NASA Climate Indicators Program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>
            <a:off x="216072" y="4400384"/>
            <a:ext cx="3777440" cy="2248406"/>
            <a:chOff x="192638" y="3405888"/>
            <a:chExt cx="4791076" cy="2994423"/>
          </a:xfrm>
        </p:grpSpPr>
        <p:pic>
          <p:nvPicPr>
            <p:cNvPr id="2051" name="Picture 3" descr="illustrate_metho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38" y="3405888"/>
              <a:ext cx="4791076" cy="299442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H="1">
              <a:off x="2711450" y="4816690"/>
              <a:ext cx="1032" cy="12158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244975" y="4816690"/>
              <a:ext cx="7852" cy="121581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Baffin Bay_v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5257" y="1864143"/>
            <a:ext cx="3777440" cy="2360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59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Timing of Sea-Ice Advance and Retreat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5569" y="1313050"/>
            <a:ext cx="2411923" cy="3077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19 polar bear sub-populations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9740" y="3299940"/>
            <a:ext cx="2487235" cy="523220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Calculate the daily sea-ice area in each region, 1979-present</a:t>
            </a:r>
          </a:p>
        </p:txBody>
      </p:sp>
      <p:sp>
        <p:nvSpPr>
          <p:cNvPr id="17" name="Oval 16"/>
          <p:cNvSpPr/>
          <p:nvPr/>
        </p:nvSpPr>
        <p:spPr>
          <a:xfrm>
            <a:off x="2928023" y="865583"/>
            <a:ext cx="377234" cy="38246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2311" y="805747"/>
            <a:ext cx="3629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6894080" y="2799260"/>
            <a:ext cx="377234" cy="382463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867687" y="4676627"/>
            <a:ext cx="377234" cy="382463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08368" y="2733000"/>
            <a:ext cx="3629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91000" y="5029200"/>
            <a:ext cx="3372287" cy="1600438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For each year, find the day in spring when sea-ice area drops below a threshold,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b="1" dirty="0">
                <a:solidFill>
                  <a:srgbClr val="0066FF"/>
                </a:solidFill>
              </a:rPr>
              <a:t>and the day in fall when sea-ice area rises above the </a:t>
            </a:r>
            <a:r>
              <a:rPr lang="en-US" sz="1400" b="1" dirty="0" smtClean="0">
                <a:solidFill>
                  <a:srgbClr val="0066FF"/>
                </a:solidFill>
              </a:rPr>
              <a:t>threshold</a:t>
            </a:r>
          </a:p>
          <a:p>
            <a:endParaRPr lang="en-US" sz="1400" b="1" dirty="0" smtClean="0">
              <a:solidFill>
                <a:srgbClr val="0066FF"/>
              </a:solidFill>
            </a:endParaRPr>
          </a:p>
          <a:p>
            <a:r>
              <a:rPr lang="en-US" sz="1400" b="1" dirty="0" smtClean="0"/>
              <a:t>Test threshold sensitivity</a:t>
            </a:r>
            <a:r>
              <a:rPr lang="en-US" sz="1400" b="1" dirty="0" smtClean="0">
                <a:solidFill>
                  <a:srgbClr val="0066FF"/>
                </a:solidFill>
              </a:rPr>
              <a:t>.</a:t>
            </a:r>
            <a:endParaRPr lang="en-US" sz="1400" b="1" dirty="0">
              <a:solidFill>
                <a:srgbClr val="0066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74831" y="4613942"/>
            <a:ext cx="3629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70827" y="624799"/>
            <a:ext cx="3386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Data: Gridded daily sea-ice concentration (nominal cell size 25 x 25 km) from the National Snow and Ice Data Center, Boulder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3" t="32495" r="21096" b="10051"/>
          <a:stretch/>
        </p:blipFill>
        <p:spPr>
          <a:xfrm>
            <a:off x="152400" y="609600"/>
            <a:ext cx="2623595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06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6" t="29270" r="10850" b="2822"/>
          <a:stretch/>
        </p:blipFill>
        <p:spPr>
          <a:xfrm>
            <a:off x="4800600" y="1099499"/>
            <a:ext cx="4200525" cy="4862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3" t="32495" r="21096" b="10051"/>
          <a:stretch/>
        </p:blipFill>
        <p:spPr>
          <a:xfrm>
            <a:off x="145795" y="820202"/>
            <a:ext cx="2416429" cy="280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Subpopulation specific trends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4868" y="776038"/>
            <a:ext cx="396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Trend </a:t>
            </a:r>
            <a:r>
              <a:rPr lang="en-US" sz="1400" b="1" dirty="0" smtClean="0">
                <a:solidFill>
                  <a:prstClr val="black"/>
                </a:solidFill>
              </a:rPr>
              <a:t>Map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6200" y="760353"/>
            <a:ext cx="8924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47982" y="3400844"/>
            <a:ext cx="1885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Table of Trends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6300" y="6156706"/>
            <a:ext cx="171450" cy="1619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86300" y="6376170"/>
            <a:ext cx="171450" cy="161925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48224" y="6075568"/>
            <a:ext cx="93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p &lt; 0.05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48225" y="6295205"/>
            <a:ext cx="93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p &lt; 0.01</a:t>
            </a:r>
            <a:endParaRPr lang="en-US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3341547"/>
              </p:ext>
            </p:extLst>
          </p:nvPr>
        </p:nvGraphicFramePr>
        <p:xfrm>
          <a:off x="145795" y="3708621"/>
          <a:ext cx="4402432" cy="3054834"/>
        </p:xfrm>
        <a:graphic>
          <a:graphicData uri="http://schemas.openxmlformats.org/drawingml/2006/table">
            <a:tbl>
              <a:tblPr firstRow="1" firstCol="1" bandRow="1"/>
              <a:tblGrid>
                <a:gridCol w="306682"/>
                <a:gridCol w="1171575"/>
                <a:gridCol w="819150"/>
                <a:gridCol w="800100"/>
                <a:gridCol w="771525"/>
                <a:gridCol w="533400"/>
              </a:tblGrid>
              <a:tr h="1782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Spring</a:t>
                      </a: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Fall</a:t>
                      </a: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Interval</a:t>
                      </a: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Corr</a:t>
                      </a:r>
                      <a:r>
                        <a:rPr lang="en-US" sz="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Kane Basin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−9.1 ± 3.2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+5.7 ± 2.1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+14.9 ± 4.1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Baffin Bay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−8.8 ± 1.4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+11.0 ± 2.9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+19.8 ± 3.8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−0.53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Lancaster Sound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−7.7 ± 2.1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+5.6 ± 1.2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+13.4 ± 2.6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Norwegian Bay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−2.6 ± 1.3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+5.9 ± 2.2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+8.5 ± 2.8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Viscount Melville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−6.5 ± 2.3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+6.6 ± 4.4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+13.1 ± 4.8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+0.05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Northern Beaufort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−7.3 ± 3.1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+3.2 ± 1.2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+10.5 ± 4.0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−0.64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Southern Beaufort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−8.0 ± 2.3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+8.3 ± 1.8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+16.3 ± 3.7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−0.56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M’Clintock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Channel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−4.0 ± 1.7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+6.3 ± 1.5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+10.3 ± 3.0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−0.74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Gulf of Boothia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−7.0 ± 1.9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+9.0 ± 1.7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+16.0 ± 3.3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−0.68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Foxe Basin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−5.9 ± 1.1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+6.7 ± 1.2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+12.6 ± 2.0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−0.53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Western Hudson Bay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−5.4 ± 1.7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+4.2 ± 1.3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+9.6 ± 2.3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Southern Hudson Bay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−3.1 ± 1.6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+4.5 ± 1.5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+7.6 ± 2.6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−0.38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Davis Strait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−8.1 ± 2.4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+9.7 ± 1.8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+17.8 ± 3.2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East Greenland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−4.0 ± 1.4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+3.9 ± 1.9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+7.9 ± 2.7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Barents Sea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−16.6 ± 3.4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+26.1 ± 6.2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+42.7 ± 8.1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−0.39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Kara Sea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−9.9 ± 1.9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+9.5 ± 2.4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+19.4 ± 3.7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−0.48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Laptev Sea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−7.8 ± 2.5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+6.5 ± 1.3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+14.3 ± 3.5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−0.72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Chukchi Sea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−3.4 ± 1.3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+3.7 ± 1.5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+7.1 ± 2.3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Arctic Basin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−6.1 ± 1.5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+14.7 ± 2.7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+20.8 ± 3.2 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−0.08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57600" y="2438400"/>
            <a:ext cx="169684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Trend toward </a:t>
            </a:r>
            <a:r>
              <a:rPr lang="en-US" sz="1400" dirty="0" smtClean="0">
                <a:solidFill>
                  <a:prstClr val="black"/>
                </a:solidFill>
              </a:rPr>
              <a:t>longer summer season (days/decade)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7736" y="760353"/>
            <a:ext cx="854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Russia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31277" y="2288471"/>
            <a:ext cx="854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Canada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5795" y="1291097"/>
            <a:ext cx="854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Alaska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31537" y="2196139"/>
            <a:ext cx="85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Green-land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27934" y="1291097"/>
            <a:ext cx="171450" cy="161925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27934" y="1511481"/>
            <a:ext cx="171450" cy="161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52618" y="1235499"/>
            <a:ext cx="132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depth &lt; 300 m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52618" y="1444449"/>
            <a:ext cx="1232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depth &gt; 300 m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44255" y="883463"/>
            <a:ext cx="143787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19 PBSG Regions</a:t>
            </a:r>
            <a:endParaRPr lang="en-US" sz="1400" b="1" dirty="0">
              <a:solidFill>
                <a:prstClr val="black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7423150" y="4744613"/>
            <a:ext cx="1384300" cy="1839283"/>
            <a:chOff x="7423150" y="4744613"/>
            <a:chExt cx="1384300" cy="1839283"/>
          </a:xfrm>
        </p:grpSpPr>
        <p:sp>
          <p:nvSpPr>
            <p:cNvPr id="47" name="Rectangle 46"/>
            <p:cNvSpPr/>
            <p:nvPr/>
          </p:nvSpPr>
          <p:spPr>
            <a:xfrm>
              <a:off x="7423150" y="4744613"/>
              <a:ext cx="1123950" cy="18392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55807" y="5025606"/>
              <a:ext cx="945244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         </a:t>
              </a:r>
              <a:r>
                <a:rPr lang="en-US" sz="1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7-10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        10-14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        14-17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        17-21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           &gt; 21</a:t>
              </a:r>
              <a:endParaRPr lang="en-US" sz="14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19512" y="5025606"/>
              <a:ext cx="284690" cy="280967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19512" y="5331915"/>
              <a:ext cx="284690" cy="28096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19512" y="5638224"/>
              <a:ext cx="284690" cy="280967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19512" y="5944533"/>
              <a:ext cx="284690" cy="280967"/>
            </a:xfrm>
            <a:prstGeom prst="rect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19512" y="6250842"/>
              <a:ext cx="284690" cy="280967"/>
            </a:xfrm>
            <a:prstGeom prst="rect">
              <a:avLst/>
            </a:prstGeom>
            <a:solidFill>
              <a:srgbClr val="99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23150" y="4744613"/>
              <a:ext cx="1384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Days/Decade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217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304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Hyperwall</a:t>
            </a:r>
            <a:r>
              <a:rPr lang="en-US" sz="2400" b="1" dirty="0" smtClean="0"/>
              <a:t> talk</a:t>
            </a:r>
            <a:r>
              <a:rPr lang="en-US" sz="2400" dirty="0" smtClean="0"/>
              <a:t>, International Congress for Conservation Biology , Baltimore, MD </a:t>
            </a:r>
            <a:r>
              <a:rPr lang="en-US" sz="2400" dirty="0" smtClean="0"/>
              <a:t>2013</a:t>
            </a:r>
          </a:p>
          <a:p>
            <a:endParaRPr lang="en-US" sz="2400" dirty="0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 l="1667" t="11333" r="2500" b="6000"/>
          <a:stretch>
            <a:fillRect/>
          </a:stretch>
        </p:blipFill>
        <p:spPr bwMode="auto">
          <a:xfrm>
            <a:off x="0" y="1676400"/>
            <a:ext cx="8763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79512" y="3501008"/>
            <a:ext cx="8575036" cy="3259524"/>
            <a:chOff x="179512" y="3501008"/>
            <a:chExt cx="8575036" cy="3259524"/>
          </a:xfrm>
        </p:grpSpPr>
        <p:sp>
          <p:nvSpPr>
            <p:cNvPr id="4" name="TextBox 3"/>
            <p:cNvSpPr txBox="1"/>
            <p:nvPr/>
          </p:nvSpPr>
          <p:spPr>
            <a:xfrm>
              <a:off x="179512" y="6237312"/>
              <a:ext cx="31890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  <a:latin typeface="Calibri" pitchFamily="34" charset="0"/>
                </a:rPr>
                <a:t>Imagingthearctic.org</a:t>
              </a:r>
              <a:endParaRPr lang="en-US" sz="28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3" name="Picture 2" descr="kullosuaq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3968" y="3501008"/>
              <a:ext cx="4470580" cy="317411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0" y="0"/>
            <a:ext cx="1765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Calibri" pitchFamily="34" charset="0"/>
              </a:rPr>
              <a:t>Outreach</a:t>
            </a:r>
            <a:endParaRPr 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-108103"/>
            <a:ext cx="3697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</a:rPr>
              <a:t>Imagingthearctic.org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40003" name="Picture 3"/>
          <p:cNvPicPr>
            <a:picLocks noChangeAspect="1" noChangeArrowheads="1"/>
          </p:cNvPicPr>
          <p:nvPr/>
        </p:nvPicPr>
        <p:blipFill>
          <a:blip r:embed="rId2" cstate="print"/>
          <a:srcRect l="25588" t="13461" r="27163"/>
          <a:stretch>
            <a:fillRect/>
          </a:stretch>
        </p:blipFill>
        <p:spPr bwMode="auto">
          <a:xfrm>
            <a:off x="4876800" y="1074068"/>
            <a:ext cx="4320480" cy="494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0" y="838200"/>
            <a:ext cx="4876800" cy="5388472"/>
            <a:chOff x="183058" y="133946"/>
            <a:chExt cx="5866805" cy="6549926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2014" y="4638974"/>
              <a:ext cx="2859732" cy="204489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058" y="133946"/>
              <a:ext cx="2893219" cy="192881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0039" y="145107"/>
              <a:ext cx="2879824" cy="191988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2326184"/>
              <a:ext cx="2872011" cy="20538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384" y="2330649"/>
              <a:ext cx="2858617" cy="204489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383" y="4643437"/>
              <a:ext cx="2857500" cy="20404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5715000" y="533400"/>
            <a:ext cx="292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Talks in Greenland schools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1493" y="6019800"/>
            <a:ext cx="28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 smtClean="0">
                <a:solidFill>
                  <a:srgbClr val="000000"/>
                </a:solidFill>
                <a:latin typeface="Calibri" pitchFamily="34" charset="0"/>
              </a:rPr>
              <a:t>Kullorsuaq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, Greenland, 2013</a:t>
            </a:r>
            <a:endParaRPr lang="en-US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 rot="16200000">
            <a:off x="8629017" y="6297225"/>
            <a:ext cx="755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 smtClean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Laidre</a:t>
            </a:r>
            <a:endParaRPr lang="da-DK" sz="1200" dirty="0">
              <a:solidFill>
                <a:prstClr val="white">
                  <a:lumMod val="85000"/>
                </a:prstClr>
              </a:solidFill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219200"/>
            <a:ext cx="7162800" cy="1938992"/>
          </a:xfrm>
          <a:prstGeom prst="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NASA Biodiversity and Ecological Forecasting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NASA Climate Indicators Program </a:t>
            </a:r>
            <a:r>
              <a:rPr lang="en-US" sz="2000" dirty="0" smtClean="0"/>
              <a:t> (PI H. Stern)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Greenland Institute of Natural Resources,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Nuuk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Danish Ministry for the Environment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Polar Science Center (University of Washington)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Vetlesen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Foundation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52400"/>
            <a:ext cx="3116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Acknowledgements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5536" y="188913"/>
            <a:ext cx="86756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/>
              <a:t>Work based on long-term time series of polar bear captures in Greenland (1993-2013)</a:t>
            </a:r>
            <a:endParaRPr lang="en-US" sz="3600" dirty="0"/>
          </a:p>
        </p:txBody>
      </p:sp>
      <p:pic>
        <p:nvPicPr>
          <p:cNvPr id="7" name="Picture 6" descr="DSC_8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163437"/>
            <a:ext cx="5562600" cy="3694563"/>
          </a:xfrm>
          <a:prstGeom prst="rect">
            <a:avLst/>
          </a:prstGeom>
        </p:spPr>
      </p:pic>
      <p:pic>
        <p:nvPicPr>
          <p:cNvPr id="5" name="Picture 4" descr="IMG_0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399" y="1447800"/>
            <a:ext cx="5943601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aveqMarts2009_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171400"/>
            <a:ext cx="4686267" cy="7029400"/>
          </a:xfrm>
          <a:prstGeom prst="rect">
            <a:avLst/>
          </a:prstGeom>
        </p:spPr>
      </p:pic>
      <p:pic>
        <p:nvPicPr>
          <p:cNvPr id="4" name="Picture 3" descr="IMG_0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192" y="1143000"/>
            <a:ext cx="5429808" cy="361987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 rot="16200000">
            <a:off x="4056733" y="6280943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 Laidre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62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Relevant to 1) conservation of polar bears and 2) management of marine resources in a changing ecosystem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50630"/>
            <a:ext cx="8229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Three parts: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1. Contrast male and female movement during the breeding season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 Resource selection using historical and present satellite telemetry data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3. Circumpolar sub-population specific trends in sea ice habitat change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5328" y="655022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cs typeface="Arial" pitchFamily="34" charset="0"/>
              </a:rPr>
              <a:t>Photo: K. Laidre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8771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Brief field methods: Polar </a:t>
            </a:r>
            <a:r>
              <a:rPr lang="en-US" sz="2800" dirty="0">
                <a:solidFill>
                  <a:prstClr val="black"/>
                </a:solidFill>
              </a:rPr>
              <a:t>bear capture and marking efforts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16200000">
            <a:off x="8568532" y="6296818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200" dirty="0">
                <a:solidFill>
                  <a:prstClr val="white">
                    <a:lumMod val="85000"/>
                  </a:prstClr>
                </a:solidFill>
                <a:latin typeface="Arial" charset="0"/>
              </a:rPr>
              <a:t>K L Laidre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858125" y="6581775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Photo: K. Laidre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copy">
  <a:themeElements>
    <a:clrScheme name="Blank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1631</Words>
  <Application>Microsoft Office PowerPoint</Application>
  <PresentationFormat>On-screen Show (4:3)</PresentationFormat>
  <Paragraphs>354</Paragraphs>
  <Slides>36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Kontortema</vt:lpstr>
      <vt:lpstr>9_Default Design</vt:lpstr>
      <vt:lpstr>3_Default Design</vt:lpstr>
      <vt:lpstr>1_Office Theme</vt:lpstr>
      <vt:lpstr>Office Theme</vt:lpstr>
      <vt:lpstr>1_Kontortema</vt:lpstr>
      <vt:lpstr>2_Kontortema</vt:lpstr>
      <vt:lpstr>Default Design</vt:lpstr>
      <vt:lpstr>Blank copy</vt:lpstr>
      <vt:lpstr>3_Kontortema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Availability of sea ice in East Greenland, 1979 - 2013 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Kristin Laidre</dc:creator>
  <cp:lastModifiedBy>Kristin Laidre</cp:lastModifiedBy>
  <cp:revision>68</cp:revision>
  <dcterms:created xsi:type="dcterms:W3CDTF">2012-04-24T16:20:06Z</dcterms:created>
  <dcterms:modified xsi:type="dcterms:W3CDTF">2014-05-09T11:43:30Z</dcterms:modified>
</cp:coreProperties>
</file>